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Helvetica Neue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HelveticaNeue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HelveticaNeue-italic.fntdata"/><Relationship Id="rId14" Type="http://schemas.openxmlformats.org/officeDocument/2006/relationships/font" Target="fonts/HelveticaNeue-bold.fntdata"/><Relationship Id="rId16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01bfb579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01bfb579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43df846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c43df846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43df846b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c43df846b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c43df846b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c43df846b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Top panels: </a:t>
            </a:r>
            <a:r>
              <a:rPr lang="ja"/>
              <a:t>Spaghetti</a:t>
            </a:r>
            <a:r>
              <a:rPr lang="ja"/>
              <a:t> diagrams of 5740 gpm in 6-hour ensemble forecast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Bottom panels: 6-hour forecast ensemble mean (contour) and variance (color) of Z500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c43df846b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c43df846b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</a:rPr>
              <a:t>Top panels: Spaghetti diagrams of 5740 gpm in 6-hour ensemble forecast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Bottom panels: 6-hour forecast ensemble mean (contour) and variance (color) of Z500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43df846b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c43df846b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These perturbed members can be generated by </a:t>
            </a:r>
            <a:r>
              <a:rPr lang="ja">
                <a:solidFill>
                  <a:schemeClr val="lt1"/>
                </a:solidFill>
                <a:highlight>
                  <a:schemeClr val="dk1"/>
                </a:highlight>
              </a:rPr>
              <a:t> ./run_addprtb.sh 1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43df846b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43df846b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These perturbed members can be generated by </a:t>
            </a:r>
            <a:r>
              <a:rPr lang="ja">
                <a:solidFill>
                  <a:schemeClr val="lt1"/>
                </a:solidFill>
                <a:highlight>
                  <a:schemeClr val="dk1"/>
                </a:highlight>
              </a:rPr>
              <a:t> ./run_addprtb.sh 2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06058" y="51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06058" y="51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06058" y="51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つのコンテンツ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315588"/>
            <a:ext cx="7886700" cy="477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927683"/>
            <a:ext cx="3886200" cy="40145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indent="-3048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629150" y="927683"/>
            <a:ext cx="3886200" cy="40145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indent="-3048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157535" y="4174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929065" y="4174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/>
            </a:lvl1pPr>
            <a:lvl2pPr indent="0" lvl="1" marL="0" algn="r">
              <a:spcBef>
                <a:spcPts val="0"/>
              </a:spcBef>
              <a:buNone/>
              <a:defRPr sz="1100"/>
            </a:lvl2pPr>
            <a:lvl3pPr indent="0" lvl="2" marL="0" algn="r">
              <a:spcBef>
                <a:spcPts val="0"/>
              </a:spcBef>
              <a:buNone/>
              <a:defRPr sz="1100"/>
            </a:lvl3pPr>
            <a:lvl4pPr indent="0" lvl="3" marL="0" algn="r">
              <a:spcBef>
                <a:spcPts val="0"/>
              </a:spcBef>
              <a:buNone/>
              <a:defRPr sz="1100"/>
            </a:lvl4pPr>
            <a:lvl5pPr indent="0" lvl="4" marL="0" algn="r">
              <a:spcBef>
                <a:spcPts val="0"/>
              </a:spcBef>
              <a:buNone/>
              <a:defRPr sz="1100"/>
            </a:lvl5pPr>
            <a:lvl6pPr indent="0" lvl="5" marL="0" algn="r">
              <a:spcBef>
                <a:spcPts val="0"/>
              </a:spcBef>
              <a:buNone/>
              <a:defRPr sz="1100"/>
            </a:lvl6pPr>
            <a:lvl7pPr indent="0" lvl="6" marL="0" algn="r">
              <a:spcBef>
                <a:spcPts val="0"/>
              </a:spcBef>
              <a:buNone/>
              <a:defRPr sz="1100"/>
            </a:lvl7pPr>
            <a:lvl8pPr indent="0" lvl="7" marL="0" algn="r">
              <a:spcBef>
                <a:spcPts val="0"/>
              </a:spcBef>
              <a:buNone/>
              <a:defRPr sz="1100"/>
            </a:lvl8pPr>
            <a:lvl9pPr indent="0" lvl="8" mar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r>
              <a:rPr lang="ja"/>
              <a:t>/16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06058" y="51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396583" y="51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06058" y="51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06058" y="51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06058" y="51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06058" y="51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06058" y="51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06058" y="51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  <a:defRPr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■"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■"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■"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6058" y="51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r">
              <a:buNone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buNone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buNone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buNone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buNone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buNone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buNone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buNone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4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4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33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Relationship Id="rId7" Type="http://schemas.openxmlformats.org/officeDocument/2006/relationships/image" Target="../media/image34.png"/><Relationship Id="rId8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Breeding of growing modes </a:t>
            </a:r>
            <a:r>
              <a:rPr lang="ja" sz="1750"/>
              <a:t>(Toth and Kalnay 1997; Saito et al. 2011)</a:t>
            </a:r>
            <a:endParaRPr sz="175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5655029" cy="38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311700" y="3239925"/>
            <a:ext cx="2024400" cy="913200"/>
          </a:xfrm>
          <a:prstGeom prst="wedgeRectCallout">
            <a:avLst>
              <a:gd fmla="val 38327" name="adj1"/>
              <a:gd fmla="val -7873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Helvetica Neue"/>
                <a:ea typeface="Helvetica Neue"/>
                <a:cs typeface="Helvetica Neue"/>
                <a:sym typeface="Helvetica Neue"/>
              </a:rPr>
              <a:t>The rescaling factor is determined based on the dry total energy </a:t>
            </a:r>
            <a:r>
              <a:rPr lang="ja" sz="1100">
                <a:latin typeface="Helvetica Neue"/>
                <a:ea typeface="Helvetica Neue"/>
                <a:cs typeface="Helvetica Neue"/>
                <a:sym typeface="Helvetica Neue"/>
              </a:rPr>
              <a:t>(Ehrendorfer et al. 1999)</a:t>
            </a:r>
            <a:r>
              <a:rPr lang="ja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396583" y="51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5816475" y="1152475"/>
            <a:ext cx="301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The BGM is used to generate 40 members in D1.</a:t>
            </a:r>
            <a:endParaRPr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ja"/>
              <a:t>𝛥</a:t>
            </a:r>
            <a:r>
              <a:rPr i="1" lang="ja"/>
              <a:t>t </a:t>
            </a:r>
            <a:r>
              <a:rPr lang="ja"/>
              <a:t>= 6 hours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ja"/>
              <a:t>Perturb</a:t>
            </a:r>
            <a:r>
              <a:rPr lang="ja"/>
              <a:t> only the atmospheric part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ja"/>
              <a:t>No boundary perturbations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Determination of rescaling factor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5436200" y="1017725"/>
            <a:ext cx="3396000" cy="24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400"/>
              <a:t>Figure: Perturbation energy statistics of GFS initial states from time averaged state during May-June in 2020-2022 (173 samples). Total energy is the sum of kinetic, potential energy and latent heat. Energy is evaluated in domain 2 (110E-145E, 20N-50N). The numbers in legends indicate the mean value and 1σ standard deviation.</a:t>
            </a:r>
            <a:endParaRPr sz="1400"/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396583" y="51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52475"/>
            <a:ext cx="5124588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5436200" y="3451325"/>
            <a:ext cx="3396000" cy="1451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Based on this statistics, </a:t>
            </a:r>
            <a:br>
              <a:rPr lang="ja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ja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set the threshold of rescaling by dry TE is </a:t>
            </a:r>
            <a:r>
              <a:rPr b="1" lang="ja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3.0</a:t>
            </a:r>
            <a:r>
              <a:rPr lang="ja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ja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 kg</a:t>
            </a:r>
            <a:r>
              <a:rPr b="1" baseline="30000" lang="ja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-1</a:t>
            </a:r>
            <a:r>
              <a:rPr b="1" lang="ja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</a:t>
            </a:r>
            <a:r>
              <a:rPr b="1" baseline="30000" lang="ja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-2 </a:t>
            </a:r>
            <a:r>
              <a:rPr b="1" lang="ja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(around 9% of the mean of anomalous dry TE).</a:t>
            </a:r>
            <a:endParaRPr b="1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Example of dry TE evolution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6204075" y="1152475"/>
            <a:ext cx="262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/>
              <a:t>Figure: Perturbation dry TE for ensemble members. Thick curves indicate the ensemble mean values.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1400"/>
              <a:t>As BGM cycles go ahead, most of the perturbations begin to grow steadily. </a:t>
            </a:r>
            <a:endParaRPr sz="1400"/>
          </a:p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396583" y="51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450" y="1017725"/>
            <a:ext cx="5917624" cy="355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Example of Z500 variations</a:t>
            </a:r>
            <a:endParaRPr/>
          </a:p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06058" y="51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825" y="1017725"/>
            <a:ext cx="1799176" cy="179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00" y="2816900"/>
            <a:ext cx="2326630" cy="23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3728" y="1017725"/>
            <a:ext cx="1799176" cy="179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0001" y="2816876"/>
            <a:ext cx="2326625" cy="23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6626" y="1017725"/>
            <a:ext cx="1799176" cy="179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02900" y="2816875"/>
            <a:ext cx="2326625" cy="23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29525" y="1017725"/>
            <a:ext cx="1799176" cy="179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65800" y="2816888"/>
            <a:ext cx="2326625" cy="23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Example of Z500 variations</a:t>
            </a:r>
            <a:endParaRPr/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06058" y="51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825" y="1017725"/>
            <a:ext cx="1799176" cy="179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100" y="2816900"/>
            <a:ext cx="2326630" cy="23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03728" y="1017725"/>
            <a:ext cx="1799176" cy="179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40001" y="2816876"/>
            <a:ext cx="2326625" cy="23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2225" y="1017737"/>
            <a:ext cx="1942525" cy="155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4975" y="1017725"/>
            <a:ext cx="1942525" cy="1554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737" y="1017725"/>
            <a:ext cx="1942525" cy="1554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6600" y="1017725"/>
            <a:ext cx="1942525" cy="155402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test Tv perturbations at z=15 (cycle=1)</a:t>
            </a:r>
            <a:endParaRPr/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06058" y="51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017725"/>
            <a:ext cx="1942531" cy="15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2225" y="3144462"/>
            <a:ext cx="1942525" cy="155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24975" y="3144462"/>
            <a:ext cx="1942525" cy="155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00737" y="3144462"/>
            <a:ext cx="1942525" cy="155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46604" y="3144448"/>
            <a:ext cx="1942525" cy="1554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9" y="3144456"/>
            <a:ext cx="1942525" cy="155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2225" y="1017737"/>
            <a:ext cx="1942525" cy="155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4975" y="1017725"/>
            <a:ext cx="1942525" cy="1554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0737" y="1017725"/>
            <a:ext cx="1942525" cy="1554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46600" y="1017725"/>
            <a:ext cx="1942525" cy="155402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test Tv perturbations at z=15 (cycle=2)</a:t>
            </a:r>
            <a:endParaRPr/>
          </a:p>
        </p:txBody>
      </p:sp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406058" y="51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1017725"/>
            <a:ext cx="1942531" cy="15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12225" y="3144462"/>
            <a:ext cx="1942525" cy="155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24975" y="3144462"/>
            <a:ext cx="1942525" cy="155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00737" y="3144462"/>
            <a:ext cx="1942525" cy="155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46604" y="3144448"/>
            <a:ext cx="1942525" cy="1554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-9" y="3144456"/>
            <a:ext cx="1942525" cy="155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